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7" r:id="rId13"/>
    <p:sldId id="271" r:id="rId14"/>
    <p:sldId id="274" r:id="rId15"/>
    <p:sldId id="278" r:id="rId16"/>
    <p:sldId id="276" r:id="rId17"/>
    <p:sldId id="275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74" d="100"/>
          <a:sy n="74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7BE4-1AF9-445F-A4AE-CDE7C6CBD014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7D738-2E72-496C-971A-3955C681A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D738-2E72-496C-971A-3955C681AF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D738-2E72-496C-971A-3955C681AF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228600"/>
            <a:ext cx="7848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Joke’s On Him:  </a:t>
            </a:r>
            <a:br>
              <a:rPr lang="en-US" sz="3600" dirty="0" smtClean="0"/>
            </a:br>
            <a:r>
              <a:rPr lang="en-US" sz="3600" dirty="0" smtClean="0"/>
              <a:t>Caricature and Male Clients of Prostitutes on Greek Vase-Painting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525" y="4347500"/>
            <a:ext cx="87630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Alexander Mazurek – aemazure@buffalo.edu</a:t>
            </a:r>
          </a:p>
          <a:p>
            <a:r>
              <a:rPr lang="en-US" sz="2800" dirty="0" smtClean="0"/>
              <a:t>April 3, 2014 </a:t>
            </a:r>
            <a:endParaRPr lang="en-US" sz="2800" dirty="0"/>
          </a:p>
          <a:p>
            <a:r>
              <a:rPr lang="en-US" sz="2800" dirty="0" smtClean="0"/>
              <a:t>The Classical Association of the Middle West and South  110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Annual Meeting </a:t>
            </a:r>
          </a:p>
          <a:p>
            <a:endParaRPr lang="en-US" dirty="0"/>
          </a:p>
        </p:txBody>
      </p:sp>
      <p:pic>
        <p:nvPicPr>
          <p:cNvPr id="1027" name="Picture 3" descr="C:\Users\TEDDYM~1\AppData\Local\Temp\Rar$DIa0.893\1-line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5783"/>
            <a:ext cx="9144000" cy="6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50" y="1905000"/>
            <a:ext cx="6381750" cy="24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of the Male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0149"/>
            <a:ext cx="4192954" cy="44196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4" y="1596618"/>
            <a:ext cx="3979756" cy="4423182"/>
          </a:xfr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04800" y="6113929"/>
            <a:ext cx="3962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Side A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6172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Smikros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54457" cy="5334000"/>
          </a:xfrm>
        </p:spPr>
      </p:pic>
    </p:spTree>
    <p:extLst>
      <p:ext uri="{BB962C8B-B14F-4D97-AF65-F5344CB8AC3E}">
        <p14:creationId xmlns:p14="http://schemas.microsoft.com/office/powerpoint/2010/main" val="40227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Mockery of Old Prostitutes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“But you, old bag, are tweezed and plastered, the Grim Reaper’s heartthrob.” (Ar. </a:t>
            </a:r>
            <a:r>
              <a:rPr lang="en-US" i="1" dirty="0" smtClean="0"/>
              <a:t>Assemblywomen </a:t>
            </a:r>
            <a:r>
              <a:rPr lang="en-US" dirty="0" smtClean="0"/>
              <a:t>904-5)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“A monkey plastered with makeup?  A hag arisen from the underworld?” (</a:t>
            </a:r>
            <a:r>
              <a:rPr lang="en-US" dirty="0"/>
              <a:t>Ar. </a:t>
            </a:r>
            <a:r>
              <a:rPr lang="en-US" i="1"/>
              <a:t>Assemblywomen </a:t>
            </a:r>
            <a:r>
              <a:rPr lang="en-US" smtClean="0"/>
              <a:t>1072-3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444330" cy="4968059"/>
          </a:xfrm>
        </p:spPr>
      </p:pic>
    </p:spTree>
    <p:extLst>
      <p:ext uri="{BB962C8B-B14F-4D97-AF65-F5344CB8AC3E}">
        <p14:creationId xmlns:p14="http://schemas.microsoft.com/office/powerpoint/2010/main" val="29423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85800"/>
            <a:ext cx="2816640" cy="508075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038600" cy="4434354"/>
          </a:xfrm>
        </p:spPr>
      </p:pic>
      <p:sp>
        <p:nvSpPr>
          <p:cNvPr id="13" name="TextBox 12"/>
          <p:cNvSpPr txBox="1"/>
          <p:nvPr/>
        </p:nvSpPr>
        <p:spPr>
          <a:xfrm>
            <a:off x="268310" y="5257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Oinophile</a:t>
            </a:r>
            <a:r>
              <a:rPr lang="en-US" sz="2400" dirty="0" smtClean="0"/>
              <a:t> Painter</a:t>
            </a:r>
          </a:p>
          <a:p>
            <a:pPr algn="ctr"/>
            <a:r>
              <a:rPr lang="en-US" sz="2400" dirty="0" smtClean="0"/>
              <a:t>Attic Red-Figure </a:t>
            </a:r>
            <a:r>
              <a:rPr lang="en-US" sz="2400" dirty="0" err="1" smtClean="0"/>
              <a:t>Lekythos</a:t>
            </a:r>
            <a:endParaRPr lang="en-US" sz="2400" dirty="0" smtClean="0"/>
          </a:p>
          <a:p>
            <a:pPr algn="ctr"/>
            <a:r>
              <a:rPr lang="en-US" sz="2400" dirty="0" smtClean="0"/>
              <a:t>510-480 BCE</a:t>
            </a:r>
          </a:p>
          <a:p>
            <a:pPr algn="ctr"/>
            <a:r>
              <a:rPr lang="en-US" sz="2400" dirty="0" smtClean="0"/>
              <a:t>British Museum </a:t>
            </a:r>
            <a:r>
              <a:rPr lang="en-US" sz="2400" dirty="0"/>
              <a:t>1922.10-18.1</a:t>
            </a:r>
          </a:p>
        </p:txBody>
      </p:sp>
    </p:spTree>
    <p:extLst>
      <p:ext uri="{BB962C8B-B14F-4D97-AF65-F5344CB8AC3E}">
        <p14:creationId xmlns:p14="http://schemas.microsoft.com/office/powerpoint/2010/main" val="13860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3334920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3255264" cy="4468368"/>
          </a:xfrm>
        </p:spPr>
      </p:pic>
      <p:sp>
        <p:nvSpPr>
          <p:cNvPr id="6" name="TextBox 5"/>
          <p:cNvSpPr txBox="1"/>
          <p:nvPr/>
        </p:nvSpPr>
        <p:spPr>
          <a:xfrm>
            <a:off x="5029200" y="55345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Metropolitan Museum of Art, </a:t>
            </a:r>
            <a:r>
              <a:rPr lang="en-US" sz="2000" dirty="0"/>
              <a:t>09.39</a:t>
            </a:r>
            <a:endParaRPr lang="en-US" sz="2000" dirty="0" smtClean="0"/>
          </a:p>
          <a:p>
            <a:pPr algn="ctr"/>
            <a:r>
              <a:rPr lang="en-US" sz="2000" dirty="0" smtClean="0"/>
              <a:t>14 – 68 CE</a:t>
            </a:r>
          </a:p>
          <a:p>
            <a:pPr algn="ctr"/>
            <a:r>
              <a:rPr lang="en-US" sz="2000" dirty="0" smtClean="0"/>
              <a:t>Copy of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C. BCE Greek Original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1499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Glyptothek</a:t>
            </a:r>
            <a:r>
              <a:rPr lang="en-US" sz="2000" dirty="0" smtClean="0"/>
              <a:t>, Munich</a:t>
            </a:r>
          </a:p>
          <a:p>
            <a:pPr algn="ctr"/>
            <a:r>
              <a:rPr lang="en-US" sz="2000" dirty="0" smtClean="0"/>
              <a:t>Copy of  Late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C. BCE  Greek Original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29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and The Ugly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01" y="1752600"/>
            <a:ext cx="4038600" cy="443435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691951" cy="3036353"/>
          </a:xfrm>
        </p:spPr>
      </p:pic>
      <p:sp>
        <p:nvSpPr>
          <p:cNvPr id="9" name="TextBox 8"/>
          <p:cNvSpPr txBox="1"/>
          <p:nvPr/>
        </p:nvSpPr>
        <p:spPr>
          <a:xfrm>
            <a:off x="0" y="51054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Phintias</a:t>
            </a:r>
            <a:endParaRPr lang="en-US" sz="2400" dirty="0" smtClean="0"/>
          </a:p>
          <a:p>
            <a:pPr algn="ctr"/>
            <a:r>
              <a:rPr lang="en-US" sz="2400" dirty="0" smtClean="0"/>
              <a:t>Red-Figure Hydria</a:t>
            </a:r>
          </a:p>
          <a:p>
            <a:pPr algn="ctr"/>
            <a:r>
              <a:rPr lang="en-US" sz="2400" dirty="0" smtClean="0"/>
              <a:t>550-500 BCE</a:t>
            </a:r>
          </a:p>
          <a:p>
            <a:pPr algn="ctr"/>
            <a:r>
              <a:rPr lang="en-US" sz="2400" dirty="0" err="1" smtClean="0"/>
              <a:t>Antikensammlungen</a:t>
            </a:r>
            <a:r>
              <a:rPr lang="en-US" sz="2400" dirty="0" smtClean="0"/>
              <a:t>, Munich 2421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408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4400"/>
            <a:ext cx="528029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05000" y="57150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Brygos</a:t>
            </a:r>
            <a:r>
              <a:rPr lang="en-US" sz="2400" dirty="0" smtClean="0"/>
              <a:t> Painter</a:t>
            </a:r>
          </a:p>
          <a:p>
            <a:pPr algn="ctr"/>
            <a:r>
              <a:rPr lang="en-US" sz="2400" dirty="0" smtClean="0"/>
              <a:t>Red-Figure Donkey-Head </a:t>
            </a:r>
            <a:r>
              <a:rPr lang="en-US" sz="2400" dirty="0" err="1" smtClean="0"/>
              <a:t>Rhyton</a:t>
            </a:r>
            <a:endParaRPr lang="en-US" sz="24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err="1"/>
              <a:t>Frel</a:t>
            </a:r>
            <a:r>
              <a:rPr lang="en-US" sz="1800" dirty="0"/>
              <a:t>, </a:t>
            </a:r>
            <a:r>
              <a:rPr lang="en-US" sz="1800" dirty="0" smtClean="0"/>
              <a:t>J. </a:t>
            </a:r>
            <a:r>
              <a:rPr lang="en-US" sz="1800" i="1" dirty="0" smtClean="0"/>
              <a:t>Greek </a:t>
            </a:r>
            <a:r>
              <a:rPr lang="en-US" sz="1800" i="1" dirty="0"/>
              <a:t>Portraits in the J. Paul Getty </a:t>
            </a:r>
            <a:r>
              <a:rPr lang="en-US" sz="1800" dirty="0" smtClean="0"/>
              <a:t>Museum.  Malibu, CA:  Getty Museum, 1981.</a:t>
            </a:r>
          </a:p>
          <a:p>
            <a:r>
              <a:rPr lang="en-US" sz="1800" dirty="0" err="1" smtClean="0"/>
              <a:t>Keuls</a:t>
            </a:r>
            <a:r>
              <a:rPr lang="en-US" sz="1800" dirty="0" smtClean="0"/>
              <a:t>, Eva C. </a:t>
            </a:r>
            <a:r>
              <a:rPr lang="en-US" sz="1800" i="1" dirty="0" smtClean="0"/>
              <a:t>The Reign of the Phallus: Sexual Politics in Ancient Athens</a:t>
            </a:r>
            <a:r>
              <a:rPr lang="en-US" sz="1800" dirty="0" smtClean="0"/>
              <a:t>. New York: Harper &amp; Row, 1985.</a:t>
            </a:r>
          </a:p>
          <a:p>
            <a:r>
              <a:rPr lang="en-US" sz="1800" dirty="0" err="1" smtClean="0"/>
              <a:t>Keuls</a:t>
            </a:r>
            <a:r>
              <a:rPr lang="en-US" sz="1800" dirty="0"/>
              <a:t>, Eva. "The Social Position of Attic Case Painters and the Birth of </a:t>
            </a:r>
            <a:r>
              <a:rPr lang="en-US" sz="1800" dirty="0" smtClean="0"/>
              <a:t>Caricature</a:t>
            </a:r>
            <a:r>
              <a:rPr lang="en-US" sz="1800" dirty="0"/>
              <a:t>." </a:t>
            </a:r>
            <a:r>
              <a:rPr lang="en-US" sz="1800" i="1" dirty="0"/>
              <a:t>Proceedings of the 3rd Symposium on Ancient Greek and Related Pottery: Copenhagen, August 31-September 4, 1987</a:t>
            </a:r>
            <a:r>
              <a:rPr lang="en-US" sz="1800" dirty="0"/>
              <a:t>. Ed. </a:t>
            </a:r>
            <a:r>
              <a:rPr lang="en-US" sz="1800" dirty="0" err="1"/>
              <a:t>Jette</a:t>
            </a:r>
            <a:r>
              <a:rPr lang="en-US" sz="1800" dirty="0"/>
              <a:t> Christiansen and </a:t>
            </a:r>
            <a:r>
              <a:rPr lang="en-US" sz="1800" dirty="0" err="1"/>
              <a:t>Torben</a:t>
            </a:r>
            <a:r>
              <a:rPr lang="en-US" sz="1800" dirty="0"/>
              <a:t> </a:t>
            </a:r>
            <a:r>
              <a:rPr lang="en-US" sz="1800" dirty="0" err="1"/>
              <a:t>Melander</a:t>
            </a:r>
            <a:r>
              <a:rPr lang="en-US" sz="1800" dirty="0"/>
              <a:t>. Copenhagen: </a:t>
            </a:r>
            <a:r>
              <a:rPr lang="en-US" sz="1800" dirty="0" err="1"/>
              <a:t>Nationalmuseet</a:t>
            </a:r>
            <a:r>
              <a:rPr lang="en-US" sz="1800" dirty="0"/>
              <a:t>, 1988. 300-13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Kilmer, Martin F.  </a:t>
            </a:r>
            <a:r>
              <a:rPr lang="en-US" sz="1800" i="1" dirty="0" smtClean="0"/>
              <a:t>Greek Erotica on Attic Red-Figure Vases</a:t>
            </a:r>
            <a:r>
              <a:rPr lang="en-US" sz="1800" dirty="0" smtClean="0"/>
              <a:t>.  London:  Duckworth, 1993.</a:t>
            </a:r>
            <a:endParaRPr lang="en-US" sz="1800" dirty="0"/>
          </a:p>
          <a:p>
            <a:r>
              <a:rPr lang="en-US" sz="1800" dirty="0"/>
              <a:t>Lewis, Sian. </a:t>
            </a:r>
            <a:r>
              <a:rPr lang="en-US" sz="1800" i="1" dirty="0"/>
              <a:t>The Athenian Woman: An Iconographic Handbook</a:t>
            </a:r>
            <a:r>
              <a:rPr lang="en-US" sz="1800" dirty="0"/>
              <a:t>. London: Routledge, 2002. </a:t>
            </a:r>
            <a:endParaRPr lang="en-US" sz="1800" dirty="0" smtClean="0"/>
          </a:p>
          <a:p>
            <a:r>
              <a:rPr lang="en-US" sz="1800" dirty="0"/>
              <a:t>Mitchell, Alexandre G. </a:t>
            </a:r>
            <a:r>
              <a:rPr lang="en-US" sz="1800" i="1" dirty="0"/>
              <a:t>Greek Vase-painting and the Origins of Visual </a:t>
            </a:r>
            <a:r>
              <a:rPr lang="en-US" sz="1800" i="1" dirty="0" err="1"/>
              <a:t>Humour</a:t>
            </a:r>
            <a:r>
              <a:rPr lang="en-US" sz="1800" dirty="0"/>
              <a:t>. New York, NY: </a:t>
            </a:r>
            <a:r>
              <a:rPr lang="en-US" sz="1800" dirty="0" smtClean="0"/>
              <a:t>Cambridge </a:t>
            </a:r>
            <a:r>
              <a:rPr lang="en-US" sz="1800" dirty="0"/>
              <a:t>University Press, 2009.</a:t>
            </a:r>
          </a:p>
          <a:p>
            <a:r>
              <a:rPr lang="en-US" sz="1800" dirty="0"/>
              <a:t>Mitchell, Alexandre G. "</a:t>
            </a:r>
            <a:r>
              <a:rPr lang="en-US" sz="1800" dirty="0" err="1"/>
              <a:t>Humour</a:t>
            </a:r>
            <a:r>
              <a:rPr lang="en-US" sz="1800" dirty="0"/>
              <a:t> in Greek Vase-Painting." </a:t>
            </a:r>
            <a:r>
              <a:rPr lang="en-US" sz="1800" i="1" dirty="0"/>
              <a:t>Revue </a:t>
            </a:r>
            <a:r>
              <a:rPr lang="en-US" sz="1800" i="1" dirty="0" err="1"/>
              <a:t>Archéologique</a:t>
            </a:r>
            <a:r>
              <a:rPr lang="en-US" sz="1800" dirty="0"/>
              <a:t> 37.1 (2004): </a:t>
            </a:r>
            <a:r>
              <a:rPr lang="en-US" sz="1800" dirty="0" smtClean="0"/>
              <a:t>3-32.</a:t>
            </a:r>
          </a:p>
          <a:p>
            <a:r>
              <a:rPr lang="en-US" sz="1800" dirty="0" smtClean="0"/>
              <a:t>Stafford, Emma. “Clutching The Chickpea: Private Pleasures of the Bad Boyfriend.” </a:t>
            </a:r>
            <a:r>
              <a:rPr lang="en-US" sz="1800" i="1" dirty="0"/>
              <a:t>Sociable Man, Essays on </a:t>
            </a:r>
            <a:r>
              <a:rPr lang="en-US" sz="1800" i="1" dirty="0" smtClean="0"/>
              <a:t>Ancient </a:t>
            </a:r>
            <a:r>
              <a:rPr lang="en-US" sz="1800" i="1" dirty="0"/>
              <a:t>Greek </a:t>
            </a:r>
            <a:r>
              <a:rPr lang="en-US" sz="1800" i="1" dirty="0" smtClean="0"/>
              <a:t>Social </a:t>
            </a:r>
            <a:r>
              <a:rPr lang="en-US" sz="1800" i="1" dirty="0" err="1" smtClean="0"/>
              <a:t>Behaviour</a:t>
            </a:r>
            <a:r>
              <a:rPr lang="en-US" sz="1800" i="1" dirty="0"/>
              <a:t>, </a:t>
            </a:r>
            <a:r>
              <a:rPr lang="en-US" sz="1800" i="1" dirty="0" smtClean="0"/>
              <a:t>In </a:t>
            </a:r>
            <a:r>
              <a:rPr lang="en-US" sz="1800" i="1" dirty="0" err="1" smtClean="0"/>
              <a:t>Honour</a:t>
            </a:r>
            <a:r>
              <a:rPr lang="en-US" sz="1800" i="1" dirty="0" smtClean="0"/>
              <a:t> </a:t>
            </a:r>
            <a:r>
              <a:rPr lang="en-US" sz="1800" i="1" dirty="0"/>
              <a:t>of Nick </a:t>
            </a:r>
            <a:r>
              <a:rPr lang="en-US" sz="1800" i="1" dirty="0" smtClean="0"/>
              <a:t>Fisher. </a:t>
            </a:r>
            <a:r>
              <a:rPr lang="en-US" sz="1800" dirty="0" smtClean="0"/>
              <a:t>Ed. S.D. Lambert. Swansea: The Classical Press of Wales, 2011. 337-363.</a:t>
            </a:r>
          </a:p>
          <a:p>
            <a:r>
              <a:rPr lang="en-US" sz="1800" dirty="0"/>
              <a:t>Sutton, Robert F</a:t>
            </a:r>
            <a:r>
              <a:rPr lang="en-US" sz="1800" dirty="0" smtClean="0"/>
              <a:t>., </a:t>
            </a:r>
            <a:r>
              <a:rPr lang="en-US" sz="1800" dirty="0"/>
              <a:t>Jr</a:t>
            </a:r>
            <a:r>
              <a:rPr lang="en-US" sz="1800" dirty="0" smtClean="0"/>
              <a:t>. "</a:t>
            </a:r>
            <a:r>
              <a:rPr lang="en-US" sz="1800" dirty="0"/>
              <a:t>The Good, The Base, and The Ugly: The Drunken Orgy in Attic Vase Painting and the Athenian Self." </a:t>
            </a:r>
            <a:r>
              <a:rPr lang="en-US" sz="1800" i="1" dirty="0"/>
              <a:t>Not </a:t>
            </a:r>
            <a:r>
              <a:rPr lang="en-US" sz="1800" i="1" dirty="0" smtClean="0"/>
              <a:t>The </a:t>
            </a:r>
            <a:r>
              <a:rPr lang="en-US" sz="1800" i="1" dirty="0"/>
              <a:t>Classical Ideal: Athens and the Construction of the Other in Greek Art</a:t>
            </a:r>
            <a:r>
              <a:rPr lang="en-US" sz="1800" dirty="0"/>
              <a:t>. Ed. Beth Cohen. Leiden: Brill, 2000. </a:t>
            </a:r>
            <a:r>
              <a:rPr lang="en-US" sz="1800" dirty="0" smtClean="0"/>
              <a:t>180-202.</a:t>
            </a:r>
          </a:p>
          <a:p>
            <a:r>
              <a:rPr lang="en-US" sz="1800" dirty="0" smtClean="0"/>
              <a:t>Weiss, Carina.  “</a:t>
            </a:r>
            <a:r>
              <a:rPr lang="en-US" sz="1800" dirty="0" err="1" smtClean="0"/>
              <a:t>Phintias</a:t>
            </a:r>
            <a:r>
              <a:rPr lang="en-US" sz="1800" dirty="0" smtClean="0"/>
              <a:t> in Malibu und Karlsruhe.” </a:t>
            </a:r>
            <a:r>
              <a:rPr lang="en-US" sz="1800" i="1" dirty="0"/>
              <a:t>Greek Vases in the </a:t>
            </a:r>
            <a:r>
              <a:rPr lang="en-US" sz="1800" i="1" dirty="0" smtClean="0"/>
              <a:t>J. Paul </a:t>
            </a:r>
            <a:r>
              <a:rPr lang="en-US" sz="1800" i="1" dirty="0"/>
              <a:t>Getty Museum: </a:t>
            </a:r>
            <a:r>
              <a:rPr lang="en-US" sz="1800" i="1" dirty="0" smtClean="0"/>
              <a:t>4</a:t>
            </a:r>
            <a:r>
              <a:rPr lang="en-US" sz="1800" dirty="0" smtClean="0"/>
              <a:t>. Ed. Jiri </a:t>
            </a:r>
            <a:r>
              <a:rPr lang="en-US" sz="1800" dirty="0" err="1" smtClean="0"/>
              <a:t>Frel</a:t>
            </a:r>
            <a:r>
              <a:rPr lang="en-US" sz="1800" dirty="0" smtClean="0"/>
              <a:t>. Malibu, CA:  Getty Museum, 1989. 83-94.</a:t>
            </a:r>
            <a:endParaRPr lang="en-US" sz="1800" i="1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“Comedic Mechanisms”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42068" cy="427256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Visual </a:t>
            </a:r>
            <a:r>
              <a:rPr lang="en-US" dirty="0" smtClean="0"/>
              <a:t>Puns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Situation </a:t>
            </a:r>
            <a:r>
              <a:rPr lang="en-US" dirty="0" smtClean="0"/>
              <a:t>Comedy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Parody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Caricature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559926" cy="433034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2561606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6172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Parody of Herakles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67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Caricature Today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3" y="1967784"/>
            <a:ext cx="2397717" cy="31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QTEhUUExQUFhQXFxcYGBgYGBUXGBgWFxcXFxYYGBQYHCggGB0lGxQXITEhJSktLi4uFx8zODMsNygtLisBCgoKDg0OGhAQGywkICQsLCwsLCwsLCwsLCwsLCwsLCwsLCwsLCwsLCwsLCwsLCwsLCwsLCwsLCwsLCwsLCwsLP/AABEIARIAuAMBIgACEQEDEQH/xAAcAAAABwEBAAAAAAAAAAAAAAAAAgMEBQYHAQj/xABBEAABAwEFBQUGBAQFBAMAAAABAAIRAwQSITFBBVFhcYEGEyKRoQcyscHR8CNCUnJigpLhFCQzsvEVc6LCNENT/8QAGQEAAgMBAAAAAAAAAAAAAAAAAQMAAgQF/8QALBEAAwACAgEDAwIGAwAAAAAAAAECAxEhMRIEQVEFEyIyYRRCcaGx8DOBkf/aAAwDAQACEQMRAD8AyS1ViT9/eqQKM84ohKgsF5BBAKEAF0JxZrK5+WQzOif09ntbBd4joDgPIYqEI2nRcfda48gT8E+pbEqnNt3mQPSZClRXc1t1jR08LfqUWjaXNPifnoAAOgEE9SqNv2LeK9xqzs3VOTmE7ryYWvY1ZmbDzGPwVlpV3Oyc3+Yn/alBUqZd4yP24Ibot4yUZzCMwQlGU3HIE8gTxVwq2K8QSWk8AY8inNO9SyGHX4Sj5k+2UZxIzBHMEIFy0GvVFVviYx7dxHwdp6KAt3Z6m6TTL6bv0OxB/a4kIqgONdFaDkC8oWig6m4tcCDuOCTCsUD3ygUmXIpcoHQt3hGq73xSC6oTQuaxRWuSa7KhNDnvTGB6IJuCgoQVciJQjNEcVAHQFIWPZpdifCwZnXoFzZNl7x25ozOfIcynW1bUZFNgIaM8PkgQkW1WBgDGgAZa46nnxTZ51jPXPoN6b2YXzBwY3Dmdcdw+XFS9Z7GNDnEcP7AoMskM2UKjsXDu27h7x6rraN0+FuG85nrmu1qlWoJabjd8wTyJxjilLNRAx8TjvmPjiUCCwqEDBrQd5+Q+qbPa84ueRyHwlOQHH3GeXzMpIUXTiWjrePpgFC2x5s+wHMvMbsPLJTtayF1IEtvRrGI69VD2GjegXvURz+/VaPZrBNG7GIwHHDck3k0aMePyM9DA12B6Ytd5J0+lfbhnw+m/7wU/btgvI90HcRl0AyUDUYab4ewg4b8ekfAlWmlXRSoqexjaqLHi5UBjfGLTwJxHLJVLbmxHWczN5hyfAAPD3jir7WY0gY55O3HcSEaqwlhpuwDhnE47+B5dFdPQprZlDyiSne0rMadRzDEtJBjQ+QTUBMKglGREYFQgZdCC4oQCC4goQcOKTAkpS0HxGEtssgVA85Nx6/lw5weiBUnrMw02NpjB2sbzm48Yw6JCqWl0Mz1Ok5SdwCVovJPHechvM6pSGAQMG+rp+vwVdluxs17acYTA114x9UC686+83naADwtHM+8j2gtkwOgMyd17fvPBELsccXaNbpuPDmVCPgO97tT0iTzM5dckUTMuDncCSR5YSkWvOmMbpujm78x5JM212IacdXflb9SiDskq1pfHiho0vEAAcGAAeUpClaS87xppPTQIlh2be8TyTO/MnirNsbZYvAgAn7+H3xrT4GTPI87M7KvODnAzn97tVp2z7P4BPM/f3ko7YOzAwSR/c/RTfe6BY6ryZvifFCT2RyTO3bMZVaWuAxCeOqCYGJ9BzJRHPG8TuGKXsbrZmO3tjOsr8JdSdmMZHWcUexVRApvxa73HHT+AlX7a1jFam5rsQRqFm9ppmiXUny5s4b43g7x6rVivy4ZjzYvH8l0Q3bjYvhFZo8QhrpMGB7s7zp5KiFa5TtAqNLHw5pESdRx4j6LM9tWPuqz2R7pwwMEHI+S0T8GVjAILpwXFYB0IwXIQBUIdQXSgoQO84pxZTgOJniYy9Smyd2UYjh9kqrAkSrmm6G74mM43Jpan4wNPVxz6DJcqVyTAmJ80rZ2MnxGTuGQ4IbLaO2cbzHx6blw1AZGAaD/LPEfndzSjrM6q+7Ta4ngPuFOWTsdWgZTv1neB81Wrme2WnHVPhEHWEjxEho0nxO56NHAJSyWMuiQGjMN3D9RVnpdj3DFxETkMSpWh2cGOHnn5pbzz7Dl6a/dEBs7ZxccJI37wFfdkWBrIERET+7AwTrGHpuKNs2wtpiBn96J24huH3xWW8zpGzF6ZSS3fiBBXDVnPJRVKqTllv+iUY8u8LdMzoP7pexzjQ8a69gMGjM/IJs+2Eu7ug0Ye8TkBvJRNoVjDadP3jgBu3kpuKMfg03XQBerVNY1x3nIf2RCkL1q9ww6vTvbsR6/VQvabZne07wjvG4gjUbp1BUqyqS3/AC9nZ3f633W3uPixPMorDPhuCm/E3RBY4DO6RzxCi2ntAqVU6Zn1mDgcc8wdD95H+yT7RWMWiiC0kOaMtDGh1BB0g5qx9otnGmL7RNN2Y1a7eN39lWWWpoPiODteO/rl5bl0ItUto5N43FaZQXsgkaj71R61jqMaHOY9rTkS0gHkSMVqvY7shRdae+e7vWs8QDgBLyfCC3W7E8VZ+1m1aRd/hqze8Y5vjboGnKDo4RMjKEMmdR2P9P6K8y4PPcowUh2k2QbLaH0iZAgtd+pjhLHeR8wRoo0FOT2toy1Ll6YrKCI0oIlRdn1KebOpXnADr970yGR6DzUjsXBzd5I8lSugwXzZ2w2FoN0AxiT8ApKx9m6QxLBzOHkjWKoQ0RExm73WtGp4kpw22tnF7nnc0QPNcyrps7U41oe0LO1mDGgchCetHBRtG0j9BCV78Kmy6Q+LhuSbn7vJINeCuOI4qFkh2KsDAhNy+TikKe4lGdAO9QKHYeTgMBqfp9UparWKbIH3/dM324DAC87cMY57kmwRNWoZIy3DkPmiirHNF3dtdVf77sGjcPqVyjSJ/Dd+bx1Tw0Z8upRKTi4d68QBi1uvMjektoWruqRJwc/Fx4IorT9yE7Tdpiahp0yQxuGG/cOSZ7H2+4PAeXXZBJ1bueOI9RIUHZ3io8xm4z00UnTsJBkD5J+kuDKqpvZopYKjS1wGOcZToQdxzBWY9qtjGjUcPyGSFb+zO04PcvIw9w63dW8QDiOae9rdn97QcRm0T019PghjrwomWFc790Rfs1rm6+fdEHlI+B+XJO+1tiD6YrD/AFGGXcWOOPkYPKVBdja5YawGlN+O4iY6SrDsW1Cp4Xm8Hi66TiZEFDMtvRr+n25lUvYzft7TvUbPV/M2/Rcd4EPp+V5ypYV57fnu6dOzn3w99R3Js0m+Za89AqMAtfpt/aWzn/UXP8Tfh0GaguhcTzCLk+A8SB81JbFaA8EnX0CjXHwt/cZ9E62fV/E6j+6pa4L4+GjTWVgMDunnoPgfNSVmq1YENpUwd5IMdAq+H4sO+J5DFB+06LBftEuc7ENxMN0w5RjxXM8dnZ8kltltb3jhB7l5/hdj6hIVQ5udKoBvHiHpKg7FbLJVE03Fp3Xi0+pIUvZ+9Z/p1Z4P+Th9EGmi00n0EdbGT70Hc4QjFwOTvI/JOKm0Cf8AWpxvMAt80anZqD8Q1vTA+YVSwgxgP5nenwSl0Z3j5Y9NAlTs4AeF5HAifofVEcxzdW9AfmUSbDUIAyDR69Tqle4vwXYNEGN+4nhwSVNokEm8fIDon0obIBwk45Z9NFQ+2+3Me6GO/rp6K6bQtgpUnPO4weKyEUTaK+M4klx3CU7FO+WZ89P9K9yc7L2UlpqOwnBvIGcFYXWhuUxkotrHOLaVIeIjDQNaPzO4KVpbCstP/wCXaDeOgddE7hEFFvbLTClaEKpAuvbm06feqt9gtIrUsMiPsKqPsFnDpstdr2EeKm54c4cWuz6FTXZalccW5tOvHd9/JBoC4ZC7BpXbU6kcA8VGO4TkfQHqlbA11KsWOwc10EcQYPmMVcaOzG98asAFrHN5kuaSfJvqVFO2a6tbXvEXRdne4hgGA5/BS35aZf034eSfRnPtUH+fcd9Kl8HT6gqkOar/AO1QA1qVQZljm9KbzHq4qgldDG/xRyPULWWl+4UILsIK4liobII69QChZHEOBG/7+KPScA4E5a8iCPmi0Gw6DofNB9Bk0Owm/SbvDY9IVO2zXLqxBxgBo5AKwdl7bLbu77+aidpWWLQ4HWD8vksULxpnRuvLGtEXTvD6KasO23sA8RgaYR1CVs2xWkXsekItp7PXhLHdHD5hXbl9lJi1yizbN7VtcIkTzU5ZrTSqiSAHfFZQ/ZdZh92eRB9M04sO16tI5nkfuQl1hX8o6fUUv1I1+hWAETlpifVKudhkOapOz+0QeJyO4qXp7UMLO5ZqmlS4JYwDuSlOuMsIVeNtdxMnQfcc0vTtZjHD70AU8QiHa+0E0yzi3liVB2CzBgcTmcSdwGiktoslt8g54AznoYOWqh7ZVimcfeMdMz6YdU1daFePLphaW2mtdcvObfINRzAC9rcmMbOsYnditF2XsmzNph9Omx4eARUcL73A6l7pPRYzToOa+XOuuDpc0/qBMeE55mOB4rWOzbnUbJTDzDvEYIxAc5zgCOTumS0aS6Ml1Vdim2dlUqjAbjG1LzSHNEGJ8TSRmC0FSVl2Q6mB3b4aRgHYwd0jp5KLtNUveGDWJ4NP/s70EqxstLJDA9xAEG7iBGH7TCRb2aYnxWmOKRMEnM5/A/VRVmpQ/AmXOmd2Mn0Uo10mMMvMb+CaVqIzyI+I/wCEsZPwZ97XGB3c1GiADVbH7iHg+hWZBad7Tqg7qm2cTUvDk1hB9XBZmc1vwPcI5frJSzPX7f4ClBAoJxnJvs72dfa3GHsptmLz5xO4ADHMJ52g7G2mzC867UY0AipTxbE5OGbSOPmkOzm1zSPd5gmRjBncDocFfLHttlRhpuh7SMWu97kQVlvLU1z0bsXpoyY05fJm+xLSadQTl9VMdowBUpvH5vCfiPj6pn2m2aKNS9TB7s5cD+mVJvaK9BpGJEHqFKabVIrKc7h+xJ2JuDU5rkNEYKLsFowRbdaXEhrfeI6AakpOuTTD42LVqjdSAmVem06A+RTCjRa+qKbA6tUdy55kwFJu7PWlmIpOAmPA5rvNv0V/ADyrehhU2e3MS3iE52fazTIbUMt0Oo6arneuYYqN54EH+k/JGqNa5riNJIPLQ7kHz2FJLlFusNjvAOa6WlT+zdksBPhx3njxVS7MWg0yQZuE5bpgg+qv9gfgkvsentbKn2qspxA0OA4XSVT7bYajiAGugAYgbyCcctAtT2vZQ6HRpBHJQlfs+1+TiDyvIqtE7RB7Ptoa0GqA5wESA2cOJOCcP2zODfCd5N927ADAJ6OyAHvOAHJo+JT2z7CpsGDgfL5BWdgUJcpEbYaTnG60GTmCcTvLjoFedj7PDADel0cY5AZABR9iFOnkAnT9qERcuxOM7uHFL2WqG+hxUpXX81Qe2+3K9ktJaGgsqND2Yx/C8cYIn+YK817WDGOIVP8AaZZBWsZqD36Dg8H+AkNeOUEH+QJmNJ1piMruZ3PDRmm2tpVK7r9Q45ADIBQ5alDUk4rpW9LXCOS26e2NyguuQRIdOal7Dbw4gPMO0foeDvqolxXFW4VLkvizVircl02jQNWhBMkY8jvG8FQ+wLb3bjTdgCcJ0ckNj7WNIw6XMOY1A4fRTNv2P3zO9oFruWZA4aELP4uPxro3OpzfnHa7Q5r2Ysdeb7pzwy4qO2nWIkauEdMSR1IAT7YO0C6aVQG83DHckNsbOc8i5MTpmPsKm9VyGVuXojdmh7KjIEQ4EOkzJLZbExmOa15zHEYYDTKFVdk2SiS172tNRsEkGJcPzFhOBU3aNtgCBE6BuJ9MArul8lFivfRCbbs8PHumHXiTkAQQR6jyUVRsQxDcj7xOHpphonNoLqj8ccchqdw4KWo7ODWi+YH5jqTOACVVGqZ9gf4W40uGoHorBsi2DAT/AMaKMo1GO8EOA0nVK07GKfiYcPvApOxvBcbrajQNUyr0HYU2eGZLnaxwSeybZlOSlK9pbmCOXBWF8yyLq9m6bhBaSf1XjPnKo22KNSz1nMD3EAXmk4ktOU8QQR0V325t0UKZOBJwHP7+CotS0GsS6ofEcByE5eatKRHkr3Y0btp+Rd8U6s216ul1w1IzHQ5qs7QpOc9wYDdbmRqdY4BG2bXcx4knMJngtCfvVvTLxS2o/EOGIiDoQcClNrVr9jtE5dxVn+gx6hRbqjSz4DgUy7S7S7uyPZ+ar4ByPvny+IVZndIOS9S9mckpRpSRSjCt5yUBzUECgoE5dXQ1Oq9KEiWoi9iZU52V2gWVBTJ8DyBP6XaEfAqGc1FY4ggjQz5KtT5LQ3FkcUqRq9u2M1zr4F18dD1GY5qOoA3iDnkfNTmzNoipQY/UtHqMVA7drBpv5RnxAXOT50zt1j485/r/AND1tmnFjQRpLQ6AcsSRpj1CJ/gqrzF10bhDW9YS+xbeHUmmfJSg2u0DepyRJNbQhZrE2iL74kDoBuH1UU3aXfV2B3+nJgaSBMnyTTbO1TUN2cNfoo4VMcDBGqKlvsFZJngu9qcxt0iMEX/qjWOOoPrIVErWyuTg/pAM9UKFvqSA4TxGEdCh9r3KfelvReq+0WgS2RilqVoLyFW6NcOZvTihb7rHH9LHRzjD1+KDQ3Y32pbu+qHGKbTdbx3nqR6BN3PJ8DfCDm7WNY3JtZX3WgDGBi44c43c0qyXYDLU/JMFaUrddj+x0WEQ2AMhwAyTa22BuJGB+4Tui26OSRtFW9iouxNNNBAQ1onOBJ0VN29tLvqkj3Gi6wcNXcyfkrXahTdNKuXsvNaWkGPCcQcjgcMciZCru2ezj6TO9puFWjElwwLf3s03SJGGidi0nz2Zc1NrSIBGCBCAWkzBgUFwBdQCSFVNXJxUyTdysLYUhEISiKVCImNhdo3UBcIlunBd23t7vhdaIGuOfDgoItXIS/tR5eWuTT/E5PDw3wWXs/bC2mY0MHkcR81JPtJIVa2JaQx5BwDhHUZfEqwCzzl0/skZZ1Rq9PkfgkhvUsxeDGZCY06Dhq4EdfQqXxbgeh0/siuOKqmF9jOhVqHAw7zCW8X6R6lOzZ5xYbp9CkHMrHDDoUHyOnIkuhM0zOjepHzxRRcadXHyH1KdWfZT3HxYcsVKUbAwaSUNoHnT6WhnZ7I+pGjZ/vkpSnZwwRmZ+8Uo2sGCJ+8ohNbXbATAJnFDlleEGtRxif8AncnOxtn944AzdGfHgm9moE5/VWbZVMNA3IvhFZXlRM9qexgt1lpPpEU69IODTBh1O86aZjiJB0x3lZhY31bLaCyqCCBdLc5GMkbxl9lb52cdNnpne290cS4ehVI9qHZq+02imPFTlzhvAgn/AMT6J7ncmanqmUm2djrPaPFTJoPiSGgGnJ/gJBaBwPRQtt9ntdmLKlF45uYfUR6qe2DaS6M9Mszhh4icAeSnK8PbhGAMgRB4jrG7LBIWW54D9uWY1arO6m9zHiHNMEcUFau3dkEsrADHwO4kYsPlI6BBa4vynZnqdPRB1BgE2IT99PBNajFcWxu5qIl3NRHNRAJoFq7C6oQI0KQsu0ns/iA35+aYoSqtJ9lppy9osFLbrD70hHFqpOyIHVVwrjROHRLeJew9eop9lrpVYyIITyhagubNshr1KlFoAq4vpAkAOAAD6cnAGAHDiHb5DZ7SCQ5pDgYIIggjQjMJLQ+aH5tO/n6pF+0DomzWg5/NOGURkq+KL+TEy4uMk/VOrNRx5+a7TpQU+s1PeiRJsd2WlkpDaVq7umYzumBxjAeaLZ6YHNH2bZP8TbaFL8oeKj/2Uod6kNH8yX+p6HSvBNs1fZVnuU6bP0sa3+loHyRdp0gZByc36g+hT6mE32g33eo81uS4Oc+zz5TomjXqUjP4dQtHiiACRh/KR5qU/wATcF6cTlBmcg0NwxgwPNd7c2Y09oueBhUa1+HK46R/KCm9Ck2IcYuwTnMi8BIgyB5BY7WqHT0J7Ts/fUXMMS4AzueDM4ZIJ21sFowm6MIiBiMR0QVYupXAalPspDnJpUSwRHroGFjchEKVLUUhQAkQuJRzUmQoEI5cQKSKhDrnKT7PWQPrNLvdZ43dMh1PpKigrdY6HcUQ04PcbzvLATw+KXlrSGRO2FNqdSqtqs95jr43Z4g8CCR1WmVbDQt9FlX3XOaC2oILh/C8fnA3Z7istIw5hXD2bbUu3qLjhmOuo5feSVHwPfHKGW1ti1LMfxWgsPu1WyaZ3eKPCeBg80jQujOVrjQIIwIIgggFrgd4OBChbb2KslXFofQcdaR8E/8AadIH8sKVj+BsZp/mRSWxoAnNN40Upa/Z/amY0X06w3f6b/6XEj1URabDaaQ/EoVm8bhLf6myPVKcUjTNQ+mLVrTdB3/BXX2V7NNypaXDGobjJ/Q04nq7/aFSLFspznMNciz0XEAvqENJkgQG5g45ugCZ57bYbK2lTZTYAGtaAANwCZhjnbE+oyLXih0E22gPD1S4KStg8B6LSYjI/axRh9CoMDDmz5OHwKrVnqmRjGnHfBnDVXv2p2abM136XD18PzWeUXHDTAwYx5jHn5rLl7Gx0PLNU/EOOQaBlvduQSFF/jfGBkRE/pG/4ILOxiKu8pEhKuRCF0zCJkIpSkIXVADdyScE7NNJPYoQbIjglXBFIUIG2aAarJyvD+3rCslu8RA1mIPxB9ZVVcFPsrGpTa44mIOmLUnKuUx+J+wvaAI+XCTghs62GjUp1BpEjeNR5Jp3ro3icQ7MH9wXRjvH/CUuBr5N/wBlRUptczFrm3m8tR0+u5PqdFUP2U7YvMdZ3GHUzeYeH0+pWnBgcLwEHIjcdQnrkWxnkqT7Q+2TbLUp0AwvqFnenEBoBJa28TwY44DVX19NZ7242PTtjqoIAe0htOpGILBdgnVpgyEWGdb5Mz2xtSpaWufWxAabrRIY3k2cTxK2bsHaKtlsdCnWL6kNBJcZcy94g0E/lbMAcFiBpmmXsdLXsEPDv1agRgRjIJ0XoOy0L1MEZOaC3yBb8lSG+TX6qZUw5XGixWW1MqCWGfiOY0SlYS08lV6dmIIcwlp4fAqXslteRdeJ/iHzCYYmV3t3SvWOqP4Cf6cfksfpOjLrEDctt7S0ps1URnTePNpWJWIHwmdN06DeMSYSMy6GQObNrEHxO35gwMflwQSNBu/U6a45+vogs7GIgCiSjuRWhdEwnCFdPZ3abIO8ZXZTdUcRdLwHAtj3RORmTx6KmEIpVbW1ovivwretmpbV7GWe0E9xdovxILcWHg5k4c2xyKq1u9n1tYCQxlSJwpvBdh/C4AnomHZ212x9VrLMXvdlE+EDW88+6B9zktm2ZRNNnjqF74xwujoNefwWfyvHw+ToPHhzryna/wB/8PPlps5aS1zS1wza4EOHMHEJs4YLf9tbIo2thbXp6YPGDm8WuzHLLgsp7U9h7RZKZqksqUgcXNJvBpMNLmkYDLKYlNjKqMmX01R+6Kc5SWxqvhc3jIiOvwVp7MdmHUaf+MtFMTANGm8SJP8A9lRh4e6075OijdsbaZabU5zadOn+HdJYAA8tMyYwmCROsckLtVuUGcLmVbfft7ka/B8aHnmjn6/fokbWDnnCO5+Xpy3FL0HZKbE2kbPWp1QTLSCeLTgRHmvQmyrcHsFRplpaCeLdHDiPgvNU/fxWn+yvb3h7hxxbi39p+yPJXh6BRqdsqBjDUOQBdz3Kj7OsjqruEy4qb2y59zumglr3At/hEyW8piErZC2iwCJMeqYVMk9pNlZ/1Cq1oDfw6QnIF1ybx44gfyq7eyzborWNtNx8dE3T+z8vzb/KqZ7Si7/qBJEX6NMx/U3/ANU19nm0BZ7eGuP4dY3SNxfi0/1COpSt/kdWsfn6da+P7m70LW0HL01StWrrEJuKY0GSRt9eBGqds5Q1tZvNeCcCCsNszSSBjmMyZwIwyW3k4RosQrtu1KgkYPqCOIeQlZVwWjsM0REYYa+eaCFObrcsgYQWK+xyK/C61q69sGEAuoYB9srZNa0OLaLC8jPQDm44BXGxdiaFFraloqCoRiWTdpyM2n8x9J3J5Zdu2Wx2Gm2kQ6o5oLgMzUI8RcdIOHIKj7V29VrEkuiTP3KzU7p6k3xGHHPlfL+DRrT2ooMYO6aGhuADYABBjCMIVgslc1qLawa2HNBEuzBHDALz7aHOd7zieZPwU1srtbWoUhSBddAgQRIG7HdoVV4aS32Mn1kU9NaRqm2dvURRdTbUIe5pERJB3cNyhuz+1bRWee+LBRpCXGMXGCGszjieQ3rOqO0DUe4kZAlokyTIwJ6kylaW1KhYWNdDCZLQNepzVHFb5LrNL6JXt5t6tUNwEilJ8QvXTpF4655Qqhsp34zQNQ4f+JPyU0Rec5hJLXsE6wcstDgCoDZUi0U94fB9QfmtEfoaMWVt3tktaWaY/fyTekZbywP3yUjagI+sqOs2bhGBxHklS9oL7OtcR9/eKlNgbRNntFOpI8JF7i0kT98FG1GooPx+Of3zV0A9JWO0iswOYcD6HclHWcDEyqH7NLa91IESbvheN8ZHnELSGvBTVyVMs9r1m/Fs1UARce0/yuYWjj759VntqJa5rhgcweRw6yFq/tdsf+UZU/8AzrN8nNc34wsrtDBhrEHdO8YJN8Udr0bdYNfBvvZ7anf2anV/UwE/uyd6gpJrzUfOgCqPs2tpdYqlMYFtWBwa8X/iXK52Bt2mXcE2XtHKzx4ZGhG21YPL4rHtuAf4mvp+I86amf8A29VplSpee7cs57Vsu2uqP1BjhrmwA4dFTJ0LnsZ0H4NE/wDE5Sgi0smjPAc+QQWKlyPRFWpuJSEpW0AhEbTldQwBS9JVHJZ1I5axPRIFh3HyKBBF5xXL6MWHUIhChDrKhaQREjf6gp2aoIDoB44SOBITKErZHQ6Dk7Droq3O+S8Vpj+jWmAMBMpans69XbVaIGJfpBAMHqSAmRF0wpCyV4GeY+4+9Ul7XQ/vs5as8iDzkFRb3XTO5w8jM/JSVoEcjOOh8uajLaBdceLY9VIRWuh3W04/eKQclKdS9TaeEHmMERwUXAd7Lh7N9tdxVc0k3XQSRj5jdBWzU6we0OYV522HbDSrMfAOORyIOBC1/svtmi9v4ZLMYNN2IB4HRNnoqx97Qxf2dXkA3bjo5VGz6SsaYTHA4eUH6Lau1PisVpbq6hU8w0uHwWJ0IwzIw4GOCVkOr9OpeLT+S3+y60XatamTmxjo4tLh8HLR7ZXDKRHEn0BHxWXdgjdtwOQdTePKD8lfNq2kE3Rjv5q+N8Gb106zMPsyheBJ5rN+1j/85U/7bfSY9YWrWLwUHHCY+/VZL23bdtM6uZ8P+VL6Mi7GdncMB08sMUEnZ35Ab/pP3wQWGk9j0xPa7fe6fFRrUEF1EYBasEnUyCCCAQrGCMgkHhBBEgkuFBBQBI2oYMOpY0k7zdCVotEDBBBZvY0ocWn3TzH+5Q21chz+RQQRx9gvoc7JaCwTvd8Qj1mi9lp9UEEX2wT0heysEtwHvj/cFaKQu2ll3Cb0xhMTEwggrSSjQ7f/AKB/Y7/Y5Y3Q90ftHyQQVch0vp3bJvs1haWRuf8A7SrnWGI5IIIYuin1H/kX9CZriKLI3/VZn27H4w/YfmuoK9GBEJZc2c0EEFjvsf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celebrity carica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55" y="1979591"/>
            <a:ext cx="2516746" cy="31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1.bp.blogspot.com/_E7Y1FZsMkiw/SaA4HGKS-AI/AAAAAAAACVs/WTLnxNnJoQk/s400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88" y="1979591"/>
            <a:ext cx="2602812" cy="34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History of Caricature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879" y="5173013"/>
            <a:ext cx="3032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Apulian Red-Figure</a:t>
            </a:r>
          </a:p>
          <a:p>
            <a:pPr algn="ctr"/>
            <a:r>
              <a:rPr lang="en-US" sz="2800" dirty="0" smtClean="0"/>
              <a:t>Felton Painter</a:t>
            </a:r>
          </a:p>
          <a:p>
            <a:pPr algn="ctr"/>
            <a:r>
              <a:rPr lang="en-US" sz="2800" dirty="0" smtClean="0"/>
              <a:t>350 BCE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58967" y="5173014"/>
            <a:ext cx="3257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Boeotian Kabeiric</a:t>
            </a:r>
          </a:p>
          <a:p>
            <a:pPr algn="ctr"/>
            <a:r>
              <a:rPr lang="en-US" sz="2800" dirty="0" smtClean="0"/>
              <a:t>Vine Tendril Group</a:t>
            </a:r>
          </a:p>
          <a:p>
            <a:pPr algn="ctr"/>
            <a:r>
              <a:rPr lang="en-US" sz="2800" dirty="0" smtClean="0"/>
              <a:t>350 BCE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6" y="1524000"/>
            <a:ext cx="3733800" cy="35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25" y="1600199"/>
            <a:ext cx="4145767" cy="33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44" y="101005"/>
            <a:ext cx="8229600" cy="1143000"/>
          </a:xfrm>
        </p:spPr>
        <p:txBody>
          <a:bodyPr/>
          <a:lstStyle/>
          <a:p>
            <a:r>
              <a:rPr lang="en-US" dirty="0" smtClean="0"/>
              <a:t>The Wide World of Caricature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84" y="3990383"/>
            <a:ext cx="3571103" cy="263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2999"/>
            <a:ext cx="3163419" cy="26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2986073" cy="26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9" y="4123377"/>
            <a:ext cx="4038600" cy="251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8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Phintias</a:t>
            </a:r>
            <a:r>
              <a:rPr lang="en-US" dirty="0" smtClean="0"/>
              <a:t> Red-Figure </a:t>
            </a:r>
            <a:r>
              <a:rPr lang="en-US" dirty="0" err="1" smtClean="0"/>
              <a:t>Kylix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Side A 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040188" cy="257950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Side B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4041775" cy="2377900"/>
          </a:xfrm>
        </p:spPr>
      </p:pic>
      <p:sp>
        <p:nvSpPr>
          <p:cNvPr id="9" name="TextBox 8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510 BCE</a:t>
            </a:r>
          </a:p>
          <a:p>
            <a:pPr algn="ctr"/>
            <a:r>
              <a:rPr lang="en-US" sz="2400" dirty="0" smtClean="0"/>
              <a:t>J Paul Getty Museum, Malibu</a:t>
            </a:r>
          </a:p>
          <a:p>
            <a:pPr algn="ctr"/>
            <a:r>
              <a:rPr lang="en-US" sz="2400" dirty="0" smtClean="0"/>
              <a:t>80.AE.31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Woman?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9" y="1600200"/>
            <a:ext cx="3989141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76400"/>
            <a:ext cx="4220587" cy="4343399"/>
          </a:xfrm>
        </p:spPr>
      </p:pic>
    </p:spTree>
    <p:extLst>
      <p:ext uri="{BB962C8B-B14F-4D97-AF65-F5344CB8AC3E}">
        <p14:creationId xmlns:p14="http://schemas.microsoft.com/office/powerpoint/2010/main" val="21316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Man?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0" y="1524000"/>
            <a:ext cx="4250777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13" y="1507212"/>
            <a:ext cx="3450287" cy="4741187"/>
          </a:xfrm>
        </p:spPr>
      </p:pic>
    </p:spTree>
    <p:extLst>
      <p:ext uri="{BB962C8B-B14F-4D97-AF65-F5344CB8AC3E}">
        <p14:creationId xmlns:p14="http://schemas.microsoft.com/office/powerpoint/2010/main" val="39205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as </a:t>
            </a:r>
            <a:r>
              <a:rPr lang="en-US" dirty="0" err="1" smtClean="0"/>
              <a:t>Syko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3334914" cy="241026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7" y="1195589"/>
            <a:ext cx="3371713" cy="5647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9530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Euphronios</a:t>
            </a:r>
            <a:endParaRPr lang="en-US" sz="2400" dirty="0" smtClean="0"/>
          </a:p>
          <a:p>
            <a:pPr algn="ctr"/>
            <a:r>
              <a:rPr lang="en-US" sz="2400" dirty="0" smtClean="0"/>
              <a:t>Attic Red-Figure </a:t>
            </a:r>
            <a:r>
              <a:rPr lang="en-US" sz="2400" dirty="0" err="1" smtClean="0"/>
              <a:t>Krater</a:t>
            </a:r>
            <a:endParaRPr lang="en-US" sz="2400" dirty="0" smtClean="0"/>
          </a:p>
          <a:p>
            <a:pPr algn="ctr"/>
            <a:r>
              <a:rPr lang="en-US" sz="2400" dirty="0" smtClean="0"/>
              <a:t>525-475 BCE</a:t>
            </a:r>
          </a:p>
          <a:p>
            <a:pPr algn="ctr"/>
            <a:r>
              <a:rPr lang="en-US" sz="2400" dirty="0" err="1"/>
              <a:t>Antikensammlungen</a:t>
            </a:r>
            <a:r>
              <a:rPr lang="en-US" sz="2400" dirty="0" smtClean="0"/>
              <a:t>, Munich 8935</a:t>
            </a:r>
            <a:endParaRPr lang="en-US" sz="2400" dirty="0"/>
          </a:p>
        </p:txBody>
      </p:sp>
      <p:pic>
        <p:nvPicPr>
          <p:cNvPr id="1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23364"/>
            <a:ext cx="3989141" cy="4525963"/>
          </a:xfrm>
        </p:spPr>
      </p:pic>
    </p:spTree>
    <p:extLst>
      <p:ext uri="{BB962C8B-B14F-4D97-AF65-F5344CB8AC3E}">
        <p14:creationId xmlns:p14="http://schemas.microsoft.com/office/powerpoint/2010/main" val="1761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244</Words>
  <Application>Microsoft Office PowerPoint</Application>
  <PresentationFormat>On-screen Show (4:3)</PresentationFormat>
  <Paragraphs>74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Joke’s On Him:   Caricature and Male Clients of Prostitutes on Greek Vase-Painting </vt:lpstr>
      <vt:lpstr>“Comedic Mechanisms” </vt:lpstr>
      <vt:lpstr>Caricature Today </vt:lpstr>
      <vt:lpstr>History of Caricature </vt:lpstr>
      <vt:lpstr>The Wide World of Caricature </vt:lpstr>
      <vt:lpstr>Phintias Red-Figure Kylix</vt:lpstr>
      <vt:lpstr>Same Woman? </vt:lpstr>
      <vt:lpstr>Same Man?</vt:lpstr>
      <vt:lpstr>Identification as Syko?</vt:lpstr>
      <vt:lpstr>Identity of the Male</vt:lpstr>
      <vt:lpstr>Side A</vt:lpstr>
      <vt:lpstr>Mockery of Old Prostitutes</vt:lpstr>
      <vt:lpstr>Side B</vt:lpstr>
      <vt:lpstr>PowerPoint Presentation</vt:lpstr>
      <vt:lpstr>PowerPoint Presentation</vt:lpstr>
      <vt:lpstr>The Good and The Ugly  </vt:lpstr>
      <vt:lpstr>PowerPoint Presentation</vt:lpstr>
      <vt:lpstr>Bibliography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Joke’s On Him:   Caricature and Male Clients of Prostitutes on Greek Vase-Painting</dc:title>
  <dc:creator>TeddyMazurek</dc:creator>
  <cp:lastModifiedBy>TeddyMazurek</cp:lastModifiedBy>
  <cp:revision>54</cp:revision>
  <dcterms:created xsi:type="dcterms:W3CDTF">2006-08-16T00:00:00Z</dcterms:created>
  <dcterms:modified xsi:type="dcterms:W3CDTF">2014-04-01T22:59:13Z</dcterms:modified>
</cp:coreProperties>
</file>